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5807"/>
  </p:normalViewPr>
  <p:slideViewPr>
    <p:cSldViewPr snapToGrid="0" snapToObjects="1">
      <p:cViewPr varScale="1">
        <p:scale>
          <a:sx n="107" d="100"/>
          <a:sy n="107" d="100"/>
        </p:scale>
        <p:origin x="108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uping, Vicki" userId="8b73488d-ebcf-49ce-b797-f72bdbff7d82" providerId="ADAL" clId="{9E18F359-A9DD-468F-A035-3F75F2500E04}"/>
    <pc:docChg chg="custSel addSld modSld">
      <pc:chgData name="Shuping, Vicki" userId="8b73488d-ebcf-49ce-b797-f72bdbff7d82" providerId="ADAL" clId="{9E18F359-A9DD-468F-A035-3F75F2500E04}" dt="2023-04-11T18:37:03.669" v="75" actId="122"/>
      <pc:docMkLst>
        <pc:docMk/>
      </pc:docMkLst>
      <pc:sldChg chg="addSp delSp modSp add">
        <pc:chgData name="Shuping, Vicki" userId="8b73488d-ebcf-49ce-b797-f72bdbff7d82" providerId="ADAL" clId="{9E18F359-A9DD-468F-A035-3F75F2500E04}" dt="2023-04-11T18:37:03.669" v="75" actId="122"/>
        <pc:sldMkLst>
          <pc:docMk/>
          <pc:sldMk cId="3770537931" sldId="265"/>
        </pc:sldMkLst>
        <pc:spChg chg="add mod">
          <ac:chgData name="Shuping, Vicki" userId="8b73488d-ebcf-49ce-b797-f72bdbff7d82" providerId="ADAL" clId="{9E18F359-A9DD-468F-A035-3F75F2500E04}" dt="2023-04-11T18:37:03.669" v="75" actId="122"/>
          <ac:spMkLst>
            <pc:docMk/>
            <pc:sldMk cId="3770537931" sldId="265"/>
            <ac:spMk id="4" creationId="{398E6EF9-807A-40CE-9531-6075960842DC}"/>
          </ac:spMkLst>
        </pc:spChg>
        <pc:graphicFrameChg chg="add del mod">
          <ac:chgData name="Shuping, Vicki" userId="8b73488d-ebcf-49ce-b797-f72bdbff7d82" providerId="ADAL" clId="{9E18F359-A9DD-468F-A035-3F75F2500E04}" dt="2023-04-11T18:29:08.661" v="2" actId="478"/>
          <ac:graphicFrameMkLst>
            <pc:docMk/>
            <pc:sldMk cId="3770537931" sldId="265"/>
            <ac:graphicFrameMk id="2" creationId="{7F26D44C-ADFF-4EAD-AA28-831213953617}"/>
          </ac:graphicFrameMkLst>
        </pc:graphicFrameChg>
        <pc:picChg chg="add mod modCrop">
          <ac:chgData name="Shuping, Vicki" userId="8b73488d-ebcf-49ce-b797-f72bdbff7d82" providerId="ADAL" clId="{9E18F359-A9DD-468F-A035-3F75F2500E04}" dt="2023-04-11T18:33:35.813" v="50" actId="732"/>
          <ac:picMkLst>
            <pc:docMk/>
            <pc:sldMk cId="3770537931" sldId="265"/>
            <ac:picMk id="3" creationId="{59EB0A1B-9D4D-4C46-B592-69473350B744}"/>
          </ac:picMkLst>
        </pc:picChg>
      </pc:sldChg>
    </pc:docChg>
  </pc:docChgLst>
  <pc:docChgLst>
    <pc:chgData name="Shuping, Vicki" userId="8b73488d-ebcf-49ce-b797-f72bdbff7d82" providerId="ADAL" clId="{263E631D-FC83-4F59-8BB1-380940C12BEC}"/>
    <pc:docChg chg="modSld">
      <pc:chgData name="Shuping, Vicki" userId="8b73488d-ebcf-49ce-b797-f72bdbff7d82" providerId="ADAL" clId="{263E631D-FC83-4F59-8BB1-380940C12BEC}" dt="2023-05-15T17:24:29.839" v="61" actId="255"/>
      <pc:docMkLst>
        <pc:docMk/>
      </pc:docMkLst>
      <pc:sldChg chg="addSp modSp">
        <pc:chgData name="Shuping, Vicki" userId="8b73488d-ebcf-49ce-b797-f72bdbff7d82" providerId="ADAL" clId="{263E631D-FC83-4F59-8BB1-380940C12BEC}" dt="2023-05-15T17:24:29.839" v="61" actId="255"/>
        <pc:sldMkLst>
          <pc:docMk/>
          <pc:sldMk cId="3770537931" sldId="265"/>
        </pc:sldMkLst>
        <pc:spChg chg="mod">
          <ac:chgData name="Shuping, Vicki" userId="8b73488d-ebcf-49ce-b797-f72bdbff7d82" providerId="ADAL" clId="{263E631D-FC83-4F59-8BB1-380940C12BEC}" dt="2023-05-15T17:24:29.839" v="61" actId="255"/>
          <ac:spMkLst>
            <pc:docMk/>
            <pc:sldMk cId="3770537931" sldId="265"/>
            <ac:spMk id="4" creationId="{398E6EF9-807A-40CE-9531-6075960842DC}"/>
          </ac:spMkLst>
        </pc:spChg>
        <pc:spChg chg="add mod">
          <ac:chgData name="Shuping, Vicki" userId="8b73488d-ebcf-49ce-b797-f72bdbff7d82" providerId="ADAL" clId="{263E631D-FC83-4F59-8BB1-380940C12BEC}" dt="2023-05-15T17:24:06.972" v="60" actId="1076"/>
          <ac:spMkLst>
            <pc:docMk/>
            <pc:sldMk cId="3770537931" sldId="265"/>
            <ac:spMk id="6" creationId="{2411759F-CF86-461B-9B04-436C277652C4}"/>
          </ac:spMkLst>
        </pc:spChg>
        <pc:picChg chg="add mod">
          <ac:chgData name="Shuping, Vicki" userId="8b73488d-ebcf-49ce-b797-f72bdbff7d82" providerId="ADAL" clId="{263E631D-FC83-4F59-8BB1-380940C12BEC}" dt="2023-05-15T17:21:32.277" v="5" actId="1440"/>
          <ac:picMkLst>
            <pc:docMk/>
            <pc:sldMk cId="3770537931" sldId="265"/>
            <ac:picMk id="5" creationId="{07176A85-24EE-4600-AF53-7666465AD913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dirty="0"/>
              <a:t>5/15/2023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dirty="0"/>
              <a:t>5/15/2023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dirty="0"/>
              <a:t>5/15/2023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dirty="0"/>
              <a:t>5/15/2023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dirty="0"/>
              <a:t>5/15/2023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dirty="0"/>
              <a:t>5/15/2023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dirty="0"/>
              <a:t>5/15/2023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dirty="0"/>
              <a:t>5/15/2023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dirty="0"/>
              <a:t>5/15/2023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dirty="0"/>
              <a:t>5/15/2023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dirty="0"/>
              <a:t>5/15/2023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BC1C18-307B-4F68-A007-B5B542270E8D}" type="datetimeFigureOut">
              <a:rPr lang="en-US" dirty="0"/>
              <a:t>5/15/2023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https://scontent-atl3-1.xx.fbcdn.net/v/t1.18169-9/12310718_858135664295289_5556132942192192648_n.jpg?_nc_cat=110&amp;ccb=1-5&amp;_nc_sid=8bfeb9&amp;_nc_ohc=jTYFbP4XwV0AX8Kncly&amp;_nc_ht=scontent-atl3-1.xx&amp;oh=00_AT8Z2BB7XMKXLyiCQbkGC-CIZIolqY6ODYWpkjMjDMhdzQ&amp;oe=624F57DD" TargetMode="Externa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8" name="Rectangle 70">
            <a:extLst>
              <a:ext uri="{FF2B5EF4-FFF2-40B4-BE49-F238E27FC236}">
                <a16:creationId xmlns:a16="http://schemas.microsoft.com/office/drawing/2014/main" id="{17C58F48-AB5E-4122-B642-460515FAC8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9" name="Picture 72">
            <a:extLst>
              <a:ext uri="{FF2B5EF4-FFF2-40B4-BE49-F238E27FC236}">
                <a16:creationId xmlns:a16="http://schemas.microsoft.com/office/drawing/2014/main" id="{2F5B7FC1-73B5-48A6-B1BB-8F89196EB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030" name="Picture 74">
            <a:extLst>
              <a:ext uri="{FF2B5EF4-FFF2-40B4-BE49-F238E27FC236}">
                <a16:creationId xmlns:a16="http://schemas.microsoft.com/office/drawing/2014/main" id="{F324F1CA-76CE-409F-9B6F-7E5EC643A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031" name="Rectangle 76">
            <a:extLst>
              <a:ext uri="{FF2B5EF4-FFF2-40B4-BE49-F238E27FC236}">
                <a16:creationId xmlns:a16="http://schemas.microsoft.com/office/drawing/2014/main" id="{0BB7BEB5-6689-456A-B55E-60BB70A53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2" name="Rectangle 78">
            <a:extLst>
              <a:ext uri="{FF2B5EF4-FFF2-40B4-BE49-F238E27FC236}">
                <a16:creationId xmlns:a16="http://schemas.microsoft.com/office/drawing/2014/main" id="{A66C56A3-159A-45F0-B4CA-4C16CDA721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80">
            <a:extLst>
              <a:ext uri="{FF2B5EF4-FFF2-40B4-BE49-F238E27FC236}">
                <a16:creationId xmlns:a16="http://schemas.microsoft.com/office/drawing/2014/main" id="{E90333A3-8B71-451D-A51D-7451556ED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A39705-7DB4-1C4E-830F-494B0AF93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9804" y="3428998"/>
            <a:ext cx="3973282" cy="2268559"/>
          </a:xfrm>
        </p:spPr>
        <p:txBody>
          <a:bodyPr>
            <a:normAutofit/>
          </a:bodyPr>
          <a:lstStyle/>
          <a:p>
            <a:pPr algn="ctr"/>
            <a:r>
              <a:rPr lang="en-US" sz="4800" i="1" dirty="0"/>
              <a:t>Mary Moody Award Recipients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C2BA63-6428-134A-82A4-9F52F64DDB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24907" y="2268786"/>
            <a:ext cx="3818179" cy="1160213"/>
          </a:xfrm>
        </p:spPr>
        <p:txBody>
          <a:bodyPr>
            <a:normAutofit/>
          </a:bodyPr>
          <a:lstStyle/>
          <a:p>
            <a:r>
              <a:rPr lang="en-US" dirty="0"/>
              <a:t>NCSMA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41D78B7-B6B9-5845-B76D-F397E5CCD1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4407"/>
          <a:stretch/>
        </p:blipFill>
        <p:spPr bwMode="auto">
          <a:xfrm>
            <a:off x="6748741" y="647190"/>
            <a:ext cx="3993327" cy="55642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4" name="Rectangle 82">
            <a:extLst>
              <a:ext uri="{FF2B5EF4-FFF2-40B4-BE49-F238E27FC236}">
                <a16:creationId xmlns:a16="http://schemas.microsoft.com/office/drawing/2014/main" id="{FDDCC5B1-205A-483F-BCD6-5C6B14D8CA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13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42"/>
    </mc:Choice>
    <mc:Fallback xmlns="">
      <p:transition spd="slow" advTm="1114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EB0A1B-9D4D-4C46-B592-69473350B7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084" b="-2556"/>
          <a:stretch/>
        </p:blipFill>
        <p:spPr>
          <a:xfrm>
            <a:off x="1134596" y="125835"/>
            <a:ext cx="2876550" cy="3528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98E6EF9-807A-40CE-9531-6075960842DC}"/>
              </a:ext>
            </a:extLst>
          </p:cNvPr>
          <p:cNvSpPr/>
          <p:nvPr/>
        </p:nvSpPr>
        <p:spPr>
          <a:xfrm>
            <a:off x="1134596" y="3669925"/>
            <a:ext cx="2959232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atin typeface="+mj-lt"/>
              </a:rPr>
              <a:t>Debby McBride</a:t>
            </a:r>
            <a:r>
              <a:rPr lang="en-US" sz="3400" dirty="0">
                <a:latin typeface="+mj-lt"/>
              </a:rPr>
              <a:t>, </a:t>
            </a:r>
            <a:r>
              <a:rPr lang="en-US" sz="3000" dirty="0">
                <a:latin typeface="+mj-lt"/>
              </a:rPr>
              <a:t>CMA(AAMA)</a:t>
            </a:r>
            <a:br>
              <a:rPr lang="en-US" sz="3000" dirty="0">
                <a:latin typeface="+mj-lt"/>
              </a:rPr>
            </a:br>
            <a:r>
              <a:rPr lang="en-US" sz="3000" dirty="0">
                <a:latin typeface="+mj-lt"/>
              </a:rPr>
              <a:t>2022 </a:t>
            </a:r>
          </a:p>
          <a:p>
            <a:pPr algn="ctr"/>
            <a:r>
              <a:rPr lang="en-US" sz="2800" i="1" dirty="0">
                <a:latin typeface="+mj-lt"/>
              </a:rPr>
              <a:t>Union Chapter</a:t>
            </a:r>
            <a:endParaRPr lang="en-US" sz="2800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176A85-24EE-4600-AF53-7666465AD9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2220" y="197223"/>
            <a:ext cx="3334871" cy="3334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11759F-CF86-461B-9B04-436C277652C4}"/>
              </a:ext>
            </a:extLst>
          </p:cNvPr>
          <p:cNvSpPr txBox="1"/>
          <p:nvPr/>
        </p:nvSpPr>
        <p:spPr>
          <a:xfrm>
            <a:off x="4413321" y="3696819"/>
            <a:ext cx="323266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Crystal Tawney</a:t>
            </a:r>
          </a:p>
          <a:p>
            <a:pPr algn="ctr"/>
            <a:r>
              <a:rPr lang="en-US" sz="3000" dirty="0"/>
              <a:t>CMA(AAMA)</a:t>
            </a:r>
          </a:p>
          <a:p>
            <a:pPr algn="ctr"/>
            <a:r>
              <a:rPr lang="en-US" sz="3000" dirty="0"/>
              <a:t>2023</a:t>
            </a:r>
          </a:p>
          <a:p>
            <a:pPr algn="ctr"/>
            <a:r>
              <a:rPr lang="en-US" sz="3000" i="1" dirty="0"/>
              <a:t>Greensboro Chapter</a:t>
            </a:r>
          </a:p>
        </p:txBody>
      </p:sp>
    </p:spTree>
    <p:extLst>
      <p:ext uri="{BB962C8B-B14F-4D97-AF65-F5344CB8AC3E}">
        <p14:creationId xmlns:p14="http://schemas.microsoft.com/office/powerpoint/2010/main" val="3770537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8D4F0-C7C4-ED4E-888A-71F7AF1B0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769" y="4109015"/>
            <a:ext cx="4148670" cy="2082780"/>
          </a:xfrm>
        </p:spPr>
        <p:txBody>
          <a:bodyPr/>
          <a:lstStyle/>
          <a:p>
            <a:pPr algn="ctr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Darnell Hudson, CMA(AAMA)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2000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8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Burke Chapter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461765C-815B-5444-ADE6-F8BF8A0868EF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51494" t="-98" r="2372" b="53787"/>
          <a:stretch/>
        </p:blipFill>
        <p:spPr bwMode="auto">
          <a:xfrm>
            <a:off x="1123418" y="455333"/>
            <a:ext cx="4733372" cy="36623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49" name="Picture 1" descr="page1image53999216">
            <a:extLst>
              <a:ext uri="{FF2B5EF4-FFF2-40B4-BE49-F238E27FC236}">
                <a16:creationId xmlns:a16="http://schemas.microsoft.com/office/drawing/2014/main" id="{5F2E6E55-38BB-3341-97C2-7B90FFE087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58" t="51067" r="1196" b="10354"/>
          <a:stretch/>
        </p:blipFill>
        <p:spPr bwMode="auto">
          <a:xfrm>
            <a:off x="6861617" y="452439"/>
            <a:ext cx="3578928" cy="36623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189353-2F62-404C-AAF1-6ACABA990B72}"/>
              </a:ext>
            </a:extLst>
          </p:cNvPr>
          <p:cNvSpPr txBox="1"/>
          <p:nvPr/>
        </p:nvSpPr>
        <p:spPr>
          <a:xfrm>
            <a:off x="6672262" y="4114801"/>
            <a:ext cx="395763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Becky Keller, CMA(AAMA)</a:t>
            </a:r>
          </a:p>
          <a:p>
            <a:pPr algn="ctr"/>
            <a:r>
              <a:rPr lang="en-US" sz="3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2001</a:t>
            </a:r>
          </a:p>
          <a:p>
            <a:pPr algn="ctr"/>
            <a:r>
              <a:rPr lang="en-US" sz="28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Catawba Chapter</a:t>
            </a:r>
          </a:p>
        </p:txBody>
      </p:sp>
    </p:spTree>
    <p:extLst>
      <p:ext uri="{BB962C8B-B14F-4D97-AF65-F5344CB8AC3E}">
        <p14:creationId xmlns:p14="http://schemas.microsoft.com/office/powerpoint/2010/main" val="46064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62"/>
    </mc:Choice>
    <mc:Fallback xmlns="">
      <p:transition spd="slow" advTm="9562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27074-B78A-D247-9C9D-ACEE8BA41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553" y="4299091"/>
            <a:ext cx="4228829" cy="228917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Carla Gordan, CMA(AAMA)</a:t>
            </a:r>
            <a:br>
              <a:rPr lang="en-US" dirty="0"/>
            </a:br>
            <a:r>
              <a:rPr lang="en-US" dirty="0"/>
              <a:t>2002</a:t>
            </a:r>
            <a:br>
              <a:rPr lang="en-US" dirty="0"/>
            </a:br>
            <a:r>
              <a:rPr lang="en-US" sz="3100" i="1" dirty="0"/>
              <a:t>Union County Chapter</a:t>
            </a:r>
            <a:br>
              <a:rPr lang="en-US" dirty="0"/>
            </a:br>
            <a:r>
              <a:rPr lang="en-US" dirty="0"/>
              <a:t>(</a:t>
            </a:r>
            <a:r>
              <a:rPr lang="en-US" sz="1800" dirty="0"/>
              <a:t>Picture not available</a:t>
            </a:r>
            <a:r>
              <a:rPr lang="en-US" dirty="0"/>
              <a:t>)</a:t>
            </a:r>
          </a:p>
        </p:txBody>
      </p:sp>
      <p:pic>
        <p:nvPicPr>
          <p:cNvPr id="5" name="Content Placeholder 4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891A8ADE-9E47-5B4F-8F2A-3C33E6F705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94969" y="301766"/>
            <a:ext cx="3524827" cy="3997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8EAB24-6CB1-9B4C-8D4D-2832D66A97AC}"/>
              </a:ext>
            </a:extLst>
          </p:cNvPr>
          <p:cNvSpPr txBox="1"/>
          <p:nvPr/>
        </p:nvSpPr>
        <p:spPr>
          <a:xfrm>
            <a:off x="6825617" y="4299091"/>
            <a:ext cx="386352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/>
              <a:t>Emma Bolch, CMA(AAMA)</a:t>
            </a:r>
          </a:p>
          <a:p>
            <a:pPr algn="ctr"/>
            <a:r>
              <a:rPr lang="en-US" sz="3400" dirty="0"/>
              <a:t>2003</a:t>
            </a:r>
          </a:p>
          <a:p>
            <a:pPr algn="ctr"/>
            <a:r>
              <a:rPr lang="en-US" sz="2800" i="1" dirty="0"/>
              <a:t>Catawba Chapter</a:t>
            </a:r>
          </a:p>
        </p:txBody>
      </p:sp>
    </p:spTree>
    <p:extLst>
      <p:ext uri="{BB962C8B-B14F-4D97-AF65-F5344CB8AC3E}">
        <p14:creationId xmlns:p14="http://schemas.microsoft.com/office/powerpoint/2010/main" val="146823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05"/>
    </mc:Choice>
    <mc:Fallback xmlns="">
      <p:transition spd="slow" advTm="9905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79E0E-5B5C-0A43-86B2-CBD62FAE8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1534" y="3903345"/>
            <a:ext cx="3088904" cy="184941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Ann Stroup, CMA(AAMA)</a:t>
            </a:r>
            <a:br>
              <a:rPr lang="en-US" dirty="0"/>
            </a:br>
            <a:r>
              <a:rPr lang="en-US" dirty="0"/>
              <a:t>2004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 descr="A picture containing person, blurry, close&#10;&#10;Description automatically generated">
            <a:extLst>
              <a:ext uri="{FF2B5EF4-FFF2-40B4-BE49-F238E27FC236}">
                <a16:creationId xmlns:a16="http://schemas.microsoft.com/office/drawing/2014/main" id="{8E931F7A-0929-E349-87B8-7D57C0D00A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4520" y="419569"/>
            <a:ext cx="2117355" cy="3306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9E4443-622E-AE42-86D3-B4ADDAB190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023" y="461341"/>
            <a:ext cx="2523843" cy="3264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38FA07-FEFD-6349-B477-785E895FA1F3}"/>
              </a:ext>
            </a:extLst>
          </p:cNvPr>
          <p:cNvSpPr txBox="1"/>
          <p:nvPr/>
        </p:nvSpPr>
        <p:spPr>
          <a:xfrm>
            <a:off x="4080438" y="3807527"/>
            <a:ext cx="374404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Kathy </a:t>
            </a:r>
            <a:r>
              <a:rPr lang="en-US" sz="31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Green</a:t>
            </a:r>
            <a:r>
              <a:rPr lang="en-US" sz="3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CMA (AAMA)</a:t>
            </a:r>
          </a:p>
          <a:p>
            <a:pPr algn="ctr"/>
            <a:r>
              <a:rPr lang="en-US" sz="3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2005</a:t>
            </a:r>
          </a:p>
          <a:p>
            <a:pPr algn="ctr"/>
            <a:r>
              <a:rPr lang="en-US" sz="28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High Point</a:t>
            </a:r>
          </a:p>
        </p:txBody>
      </p:sp>
      <p:pic>
        <p:nvPicPr>
          <p:cNvPr id="10" name="Picture 9" descr="A person in a military uniform&#10;&#10;Description automatically generated with low confidence">
            <a:extLst>
              <a:ext uri="{FF2B5EF4-FFF2-40B4-BE49-F238E27FC236}">
                <a16:creationId xmlns:a16="http://schemas.microsoft.com/office/drawing/2014/main" id="{3E6D2AEA-C776-994F-88B9-4EC568B050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1564" y="499170"/>
            <a:ext cx="2625916" cy="3308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0AF34A9-D864-004F-934B-A705C58BCF66}"/>
              </a:ext>
            </a:extLst>
          </p:cNvPr>
          <p:cNvSpPr txBox="1"/>
          <p:nvPr/>
        </p:nvSpPr>
        <p:spPr>
          <a:xfrm>
            <a:off x="7824486" y="3903345"/>
            <a:ext cx="4039565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00" dirty="0">
                <a:latin typeface="+mj-lt"/>
              </a:rPr>
              <a:t>Nina Watson, CMA(AAMA) CPC</a:t>
            </a:r>
          </a:p>
          <a:p>
            <a:pPr algn="ctr"/>
            <a:r>
              <a:rPr lang="en-US" sz="3100" dirty="0">
                <a:latin typeface="+mj-lt"/>
              </a:rPr>
              <a:t>2006</a:t>
            </a:r>
          </a:p>
          <a:p>
            <a:pPr algn="ctr"/>
            <a:r>
              <a:rPr lang="en-US" sz="2800" i="1" dirty="0">
                <a:latin typeface="+mj-lt"/>
              </a:rPr>
              <a:t>Cumberland Chapter</a:t>
            </a:r>
          </a:p>
        </p:txBody>
      </p:sp>
    </p:spTree>
    <p:extLst>
      <p:ext uri="{BB962C8B-B14F-4D97-AF65-F5344CB8AC3E}">
        <p14:creationId xmlns:p14="http://schemas.microsoft.com/office/powerpoint/2010/main" val="402050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27"/>
    </mc:Choice>
    <mc:Fallback xmlns="">
      <p:transition spd="slow" advTm="10427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CF2E6-9DAD-924C-BE7F-8C11B1590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46279" y="3512415"/>
            <a:ext cx="3927888" cy="1077229"/>
          </a:xfrm>
        </p:spPr>
        <p:txBody>
          <a:bodyPr/>
          <a:lstStyle/>
          <a:p>
            <a:pPr algn="ctr"/>
            <a:r>
              <a:rPr lang="en-US" dirty="0"/>
              <a:t>2007 No Award Given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DB92E4-7A4E-F74A-91A7-3260419EAF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2B1132-23A2-E14C-AE0F-E9507EFDA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2285" y="393699"/>
            <a:ext cx="3086100" cy="3035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5BCCC7-1E2D-0845-A8F1-6BE36CF4EA4E}"/>
              </a:ext>
            </a:extLst>
          </p:cNvPr>
          <p:cNvSpPr txBox="1"/>
          <p:nvPr/>
        </p:nvSpPr>
        <p:spPr>
          <a:xfrm>
            <a:off x="3508167" y="3327718"/>
            <a:ext cx="365433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00" dirty="0">
                <a:latin typeface="+mj-lt"/>
              </a:rPr>
              <a:t>Gail Greene, CMA(AAMA)</a:t>
            </a:r>
          </a:p>
          <a:p>
            <a:pPr algn="ctr"/>
            <a:r>
              <a:rPr lang="en-US" sz="3100" dirty="0">
                <a:latin typeface="+mj-lt"/>
              </a:rPr>
              <a:t>2008</a:t>
            </a:r>
          </a:p>
          <a:p>
            <a:pPr algn="ctr"/>
            <a:r>
              <a:rPr lang="en-US" sz="2800" i="1" dirty="0">
                <a:latin typeface="+mj-lt"/>
              </a:rPr>
              <a:t>Haywood Chapter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7940CB-4F95-1145-8128-8B4A383025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75" t="11876" b="6315"/>
          <a:stretch/>
        </p:blipFill>
        <p:spPr>
          <a:xfrm>
            <a:off x="7546092" y="393699"/>
            <a:ext cx="4359462" cy="3035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D4D528-B405-3E42-8393-19D281D764D4}"/>
              </a:ext>
            </a:extLst>
          </p:cNvPr>
          <p:cNvSpPr txBox="1"/>
          <p:nvPr/>
        </p:nvSpPr>
        <p:spPr>
          <a:xfrm>
            <a:off x="7934489" y="3319035"/>
            <a:ext cx="365433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00" dirty="0">
                <a:latin typeface="+mj-lt"/>
              </a:rPr>
              <a:t>Betty Jones, Associate</a:t>
            </a:r>
          </a:p>
          <a:p>
            <a:pPr algn="ctr"/>
            <a:r>
              <a:rPr lang="en-US" sz="3100" dirty="0">
                <a:latin typeface="+mj-lt"/>
              </a:rPr>
              <a:t>2009</a:t>
            </a:r>
          </a:p>
          <a:p>
            <a:pPr algn="ctr"/>
            <a:r>
              <a:rPr lang="en-US" sz="2800" i="1" dirty="0">
                <a:latin typeface="+mj-lt"/>
              </a:rPr>
              <a:t>Haywood Chapter</a:t>
            </a:r>
          </a:p>
        </p:txBody>
      </p:sp>
    </p:spTree>
    <p:extLst>
      <p:ext uri="{BB962C8B-B14F-4D97-AF65-F5344CB8AC3E}">
        <p14:creationId xmlns:p14="http://schemas.microsoft.com/office/powerpoint/2010/main" val="136445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96"/>
    </mc:Choice>
    <mc:Fallback xmlns="">
      <p:transition spd="slow" advTm="9996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A6982-21E4-3245-8804-9A3C92972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2108362-D1AA-F74B-B246-FCCCA919E2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75438" y="298026"/>
            <a:ext cx="2667233" cy="4000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6C3D61-8EB5-5A42-9ED9-8F347675D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868" y="383058"/>
            <a:ext cx="3004277" cy="3714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2B54E1-96CF-864E-8158-D1DC317A64FA}"/>
              </a:ext>
            </a:extLst>
          </p:cNvPr>
          <p:cNvSpPr txBox="1"/>
          <p:nvPr/>
        </p:nvSpPr>
        <p:spPr>
          <a:xfrm>
            <a:off x="1174412" y="4170968"/>
            <a:ext cx="2874791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00" dirty="0">
                <a:latin typeface="+mj-lt"/>
              </a:rPr>
              <a:t>Phyllis Wade, CMA (AAMA)</a:t>
            </a:r>
          </a:p>
          <a:p>
            <a:pPr algn="ctr"/>
            <a:r>
              <a:rPr lang="en-US" sz="3100" dirty="0">
                <a:latin typeface="+mj-lt"/>
              </a:rPr>
              <a:t>2010</a:t>
            </a:r>
          </a:p>
          <a:p>
            <a:pPr algn="ctr"/>
            <a:r>
              <a:rPr lang="en-US" sz="2800" i="1" dirty="0">
                <a:latin typeface="+mj-lt"/>
              </a:rPr>
              <a:t>FSD Chapter</a:t>
            </a:r>
          </a:p>
          <a:p>
            <a:endParaRPr lang="en-US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7A4460-9DE8-A449-84B3-41A9375CF5A7}"/>
              </a:ext>
            </a:extLst>
          </p:cNvPr>
          <p:cNvSpPr txBox="1"/>
          <p:nvPr/>
        </p:nvSpPr>
        <p:spPr>
          <a:xfrm>
            <a:off x="4795662" y="4335894"/>
            <a:ext cx="309044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00" dirty="0">
                <a:latin typeface="+mj-lt"/>
              </a:rPr>
              <a:t>Paula Cooke, CMA(AAMA)</a:t>
            </a:r>
          </a:p>
          <a:p>
            <a:pPr algn="ctr"/>
            <a:r>
              <a:rPr lang="en-US" sz="3100" dirty="0">
                <a:latin typeface="+mj-lt"/>
              </a:rPr>
              <a:t>2011</a:t>
            </a:r>
          </a:p>
          <a:p>
            <a:pPr algn="ctr"/>
            <a:r>
              <a:rPr lang="en-US" sz="2800" i="1" dirty="0">
                <a:latin typeface="+mj-lt"/>
              </a:rPr>
              <a:t>Surry Chapter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8928BC49-C810-124D-BEC1-4B3B040B6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1063" y="483068"/>
            <a:ext cx="1315734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075" name="Picture 1" descr="No photo description available.">
            <a:extLst>
              <a:ext uri="{FF2B5EF4-FFF2-40B4-BE49-F238E27FC236}">
                <a16:creationId xmlns:a16="http://schemas.microsoft.com/office/drawing/2014/main" id="{CE3AC79F-2772-7843-870D-EFD7B45AC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9" t="35168" r="6470" b="30106"/>
          <a:stretch>
            <a:fillRect/>
          </a:stretch>
        </p:blipFill>
        <p:spPr bwMode="auto">
          <a:xfrm>
            <a:off x="8559443" y="287763"/>
            <a:ext cx="2560535" cy="41381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7999452-1B5F-B740-ADFB-C7C7059A316D}"/>
              </a:ext>
            </a:extLst>
          </p:cNvPr>
          <p:cNvSpPr txBox="1"/>
          <p:nvPr/>
        </p:nvSpPr>
        <p:spPr>
          <a:xfrm>
            <a:off x="8294489" y="4382061"/>
            <a:ext cx="3090441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00" dirty="0">
                <a:latin typeface="+mj-lt"/>
              </a:rPr>
              <a:t>Elaine Norman, CMA(AAMA)</a:t>
            </a:r>
          </a:p>
          <a:p>
            <a:pPr algn="ctr"/>
            <a:r>
              <a:rPr lang="en-US" sz="3100" dirty="0">
                <a:latin typeface="+mj-lt"/>
              </a:rPr>
              <a:t>2012</a:t>
            </a:r>
          </a:p>
          <a:p>
            <a:pPr algn="ctr"/>
            <a:r>
              <a:rPr lang="en-US" sz="2800" i="1" dirty="0">
                <a:latin typeface="+mj-lt"/>
              </a:rPr>
              <a:t>Catawba Chapter</a:t>
            </a:r>
          </a:p>
        </p:txBody>
      </p:sp>
    </p:spTree>
    <p:extLst>
      <p:ext uri="{BB962C8B-B14F-4D97-AF65-F5344CB8AC3E}">
        <p14:creationId xmlns:p14="http://schemas.microsoft.com/office/powerpoint/2010/main" val="223351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17"/>
    </mc:Choice>
    <mc:Fallback xmlns="">
      <p:transition spd="slow" advTm="9817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EC90A-95DA-9443-BA7E-BCEE2A065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251" y="3620045"/>
            <a:ext cx="3169531" cy="227032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Jean </a:t>
            </a:r>
            <a:r>
              <a:rPr lang="en-US" dirty="0" err="1"/>
              <a:t>Migliarini</a:t>
            </a:r>
            <a:r>
              <a:rPr lang="en-US" dirty="0"/>
              <a:t>, CMA(AAMA)</a:t>
            </a:r>
            <a:br>
              <a:rPr lang="en-US" dirty="0"/>
            </a:br>
            <a:r>
              <a:rPr lang="en-US" dirty="0"/>
              <a:t>2013</a:t>
            </a:r>
            <a:br>
              <a:rPr lang="en-US" dirty="0"/>
            </a:br>
            <a:r>
              <a:rPr lang="en-US" sz="3100" i="1" dirty="0"/>
              <a:t>Haywood Chapter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4D47A2-B7DD-444F-9A88-13BAEDA3FC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C5AE7956-1DE1-9547-B411-41DFBC5C37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20" r="13052" b="42529"/>
          <a:stretch/>
        </p:blipFill>
        <p:spPr bwMode="auto">
          <a:xfrm>
            <a:off x="745244" y="440471"/>
            <a:ext cx="2529546" cy="32232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4BEFB8-D301-B342-AB57-626A6B8214F3}"/>
              </a:ext>
            </a:extLst>
          </p:cNvPr>
          <p:cNvSpPr txBox="1"/>
          <p:nvPr/>
        </p:nvSpPr>
        <p:spPr>
          <a:xfrm>
            <a:off x="3592012" y="3555761"/>
            <a:ext cx="4236334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00" dirty="0">
                <a:latin typeface="+mj-lt"/>
              </a:rPr>
              <a:t>Deborah Brown, CMA(AAMA)</a:t>
            </a:r>
          </a:p>
          <a:p>
            <a:pPr algn="ctr"/>
            <a:r>
              <a:rPr lang="en-US" sz="3100" dirty="0">
                <a:latin typeface="+mj-lt"/>
              </a:rPr>
              <a:t>2014</a:t>
            </a:r>
          </a:p>
          <a:p>
            <a:pPr algn="ctr"/>
            <a:r>
              <a:rPr lang="en-US" sz="2800" i="1" dirty="0">
                <a:latin typeface="+mj-lt"/>
              </a:rPr>
              <a:t>Albemarle Chapter</a:t>
            </a:r>
          </a:p>
          <a:p>
            <a:pPr algn="ctr"/>
            <a:r>
              <a:rPr lang="en-US" sz="2800" i="1" dirty="0">
                <a:latin typeface="+mj-lt"/>
              </a:rPr>
              <a:t>(</a:t>
            </a:r>
            <a:r>
              <a:rPr lang="en-US" sz="1600" dirty="0">
                <a:latin typeface="+mj-lt"/>
              </a:rPr>
              <a:t>pictured not shown</a:t>
            </a:r>
            <a:r>
              <a:rPr lang="en-US" sz="2800" i="1" dirty="0">
                <a:latin typeface="+mj-lt"/>
              </a:rPr>
              <a:t>)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17ED04-E04E-464C-9D7A-6F1E86880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5319" y="382908"/>
            <a:ext cx="3971804" cy="3335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76D6E9-8481-1245-809B-0F264DEA9E1C}"/>
              </a:ext>
            </a:extLst>
          </p:cNvPr>
          <p:cNvSpPr txBox="1"/>
          <p:nvPr/>
        </p:nvSpPr>
        <p:spPr>
          <a:xfrm>
            <a:off x="7828346" y="3614631"/>
            <a:ext cx="3765749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00" dirty="0">
                <a:latin typeface="+mj-lt"/>
              </a:rPr>
              <a:t>Rebecca Surratt, CMA(AAMA)</a:t>
            </a:r>
          </a:p>
          <a:p>
            <a:pPr algn="ctr"/>
            <a:r>
              <a:rPr lang="en-US" sz="3100" dirty="0">
                <a:latin typeface="+mj-lt"/>
              </a:rPr>
              <a:t>2015</a:t>
            </a:r>
          </a:p>
          <a:p>
            <a:pPr algn="ctr"/>
            <a:r>
              <a:rPr lang="en-US" sz="2800" i="1" dirty="0">
                <a:latin typeface="+mj-lt"/>
              </a:rPr>
              <a:t>Surry Chapter</a:t>
            </a:r>
          </a:p>
        </p:txBody>
      </p:sp>
    </p:spTree>
    <p:extLst>
      <p:ext uri="{BB962C8B-B14F-4D97-AF65-F5344CB8AC3E}">
        <p14:creationId xmlns:p14="http://schemas.microsoft.com/office/powerpoint/2010/main" val="42668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27"/>
    </mc:Choice>
    <mc:Fallback xmlns="">
      <p:transition spd="slow" advTm="9927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5A442-0E20-D948-BA77-9440905F9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209" y="3579831"/>
            <a:ext cx="3237558" cy="203515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Vicki  Shuping,  CMA(AAMA)</a:t>
            </a:r>
            <a:br>
              <a:rPr lang="en-US" dirty="0"/>
            </a:br>
            <a:r>
              <a:rPr lang="en-US" dirty="0"/>
              <a:t>2016</a:t>
            </a:r>
            <a:br>
              <a:rPr lang="en-US" dirty="0"/>
            </a:br>
            <a:r>
              <a:rPr lang="en-US" i="1" dirty="0"/>
              <a:t>Burke Chapter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3F5EDC1-2DEF-D746-98B3-7974E78D4F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0208" y="546767"/>
            <a:ext cx="3237559" cy="2882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19EEAE-D7C2-3B48-934D-AC9BA5EDE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5552" y="544272"/>
            <a:ext cx="2520147" cy="2882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3E7CA6-33C8-5E4B-9703-26F9C8108F77}"/>
              </a:ext>
            </a:extLst>
          </p:cNvPr>
          <p:cNvSpPr txBox="1"/>
          <p:nvPr/>
        </p:nvSpPr>
        <p:spPr>
          <a:xfrm>
            <a:off x="4477221" y="3579831"/>
            <a:ext cx="323755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00" dirty="0">
                <a:latin typeface="+mj-lt"/>
              </a:rPr>
              <a:t>Amy Cothren, CMA(AAMA)</a:t>
            </a:r>
          </a:p>
          <a:p>
            <a:pPr algn="ctr"/>
            <a:r>
              <a:rPr lang="en-US" sz="3100" dirty="0">
                <a:latin typeface="+mj-lt"/>
              </a:rPr>
              <a:t>2017</a:t>
            </a:r>
          </a:p>
          <a:p>
            <a:pPr algn="ctr"/>
            <a:r>
              <a:rPr lang="en-US" sz="2800" i="1" dirty="0">
                <a:latin typeface="+mj-lt"/>
              </a:rPr>
              <a:t>Surry Chapter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06880B-B977-DB45-A9E6-408D2BC24D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3484" y="544273"/>
            <a:ext cx="3237558" cy="2882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103F5EB-81B1-C241-AC39-7EFA7340E18B}"/>
              </a:ext>
            </a:extLst>
          </p:cNvPr>
          <p:cNvSpPr txBox="1"/>
          <p:nvPr/>
        </p:nvSpPr>
        <p:spPr>
          <a:xfrm>
            <a:off x="8073485" y="3579831"/>
            <a:ext cx="3237557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00" dirty="0">
                <a:latin typeface="+mj-lt"/>
              </a:rPr>
              <a:t>Lynn Williams, CMA(AAMA)</a:t>
            </a:r>
          </a:p>
          <a:p>
            <a:pPr algn="ctr"/>
            <a:r>
              <a:rPr lang="en-US" sz="3100" dirty="0">
                <a:latin typeface="+mj-lt"/>
              </a:rPr>
              <a:t>2018</a:t>
            </a:r>
          </a:p>
          <a:p>
            <a:pPr algn="ctr"/>
            <a:r>
              <a:rPr lang="en-US" sz="2800" i="1" dirty="0">
                <a:latin typeface="+mj-lt"/>
              </a:rPr>
              <a:t>Greensboro Chapter</a:t>
            </a:r>
          </a:p>
        </p:txBody>
      </p:sp>
    </p:spTree>
    <p:extLst>
      <p:ext uri="{BB962C8B-B14F-4D97-AF65-F5344CB8AC3E}">
        <p14:creationId xmlns:p14="http://schemas.microsoft.com/office/powerpoint/2010/main" val="168427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31"/>
    </mc:Choice>
    <mc:Fallback xmlns="">
      <p:transition spd="slow" advTm="1013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91C13-2025-A04A-A5EC-A8415561B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256" y="3445959"/>
            <a:ext cx="2832100" cy="211595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Linda Eaton, CMA(AAMA)</a:t>
            </a:r>
            <a:br>
              <a:rPr lang="en-US" dirty="0"/>
            </a:br>
            <a:r>
              <a:rPr lang="en-US" dirty="0"/>
              <a:t>2019</a:t>
            </a:r>
            <a:br>
              <a:rPr lang="en-US" dirty="0"/>
            </a:br>
            <a:r>
              <a:rPr lang="en-US" sz="3100" i="1" dirty="0"/>
              <a:t>Surry Chapter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85947-E5D6-6C4A-AC9C-6DAB310F0C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DB891F-7DCB-2F49-B54A-48FDA86CC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504" y="299335"/>
            <a:ext cx="3093604" cy="3232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144061-2C61-B44C-A6FE-0CCE400DE7DC}"/>
              </a:ext>
            </a:extLst>
          </p:cNvPr>
          <p:cNvSpPr txBox="1"/>
          <p:nvPr/>
        </p:nvSpPr>
        <p:spPr>
          <a:xfrm>
            <a:off x="4359797" y="3457497"/>
            <a:ext cx="347240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00" dirty="0"/>
              <a:t>2020 No Award Given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A51D25-576E-3E46-AF48-262BFE4F403F}"/>
              </a:ext>
            </a:extLst>
          </p:cNvPr>
          <p:cNvSpPr txBox="1"/>
          <p:nvPr/>
        </p:nvSpPr>
        <p:spPr>
          <a:xfrm>
            <a:off x="8105159" y="3531666"/>
            <a:ext cx="325248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00" dirty="0">
                <a:latin typeface="+mj-lt"/>
              </a:rPr>
              <a:t>2021 No Award Given</a:t>
            </a:r>
          </a:p>
        </p:txBody>
      </p:sp>
    </p:spTree>
    <p:extLst>
      <p:ext uri="{BB962C8B-B14F-4D97-AF65-F5344CB8AC3E}">
        <p14:creationId xmlns:p14="http://schemas.microsoft.com/office/powerpoint/2010/main" val="235645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78"/>
    </mc:Choice>
    <mc:Fallback xmlns="">
      <p:transition spd="slow" advTm="9978"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BB719D4EEDA4499A3D33CD818C15CD" ma:contentTypeVersion="16" ma:contentTypeDescription="Create a new document." ma:contentTypeScope="" ma:versionID="d97ac936c9a60130526088c9b3a629cb">
  <xsd:schema xmlns:xsd="http://www.w3.org/2001/XMLSchema" xmlns:xs="http://www.w3.org/2001/XMLSchema" xmlns:p="http://schemas.microsoft.com/office/2006/metadata/properties" xmlns:ns3="c44a7ba3-636f-4fba-a8e0-33bb6dfc961b" xmlns:ns4="79f1c729-d46a-490c-82a8-668350f268e1" targetNamespace="http://schemas.microsoft.com/office/2006/metadata/properties" ma:root="true" ma:fieldsID="eef53bcda6b25d8c360bbbc8d4869b48" ns3:_="" ns4:_="">
    <xsd:import namespace="c44a7ba3-636f-4fba-a8e0-33bb6dfc961b"/>
    <xsd:import namespace="79f1c729-d46a-490c-82a8-668350f268e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LengthInSeconds" minOccurs="0"/>
                <xsd:element ref="ns3:MediaServiceSearchPropertie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4a7ba3-636f-4fba-a8e0-33bb6dfc961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23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f1c729-d46a-490c-82a8-668350f268e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44a7ba3-636f-4fba-a8e0-33bb6dfc961b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EC4DBCA-A0A4-41F5-A9F1-014BA034E69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44a7ba3-636f-4fba-a8e0-33bb6dfc961b"/>
    <ds:schemaRef ds:uri="79f1c729-d46a-490c-82a8-668350f268e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DC4EDEE-161E-46BA-BD9E-9D76F4DD6B94}">
  <ds:schemaRefs>
    <ds:schemaRef ds:uri="http://www.w3.org/XML/1998/namespace"/>
    <ds:schemaRef ds:uri="http://purl.org/dc/elements/1.1/"/>
    <ds:schemaRef ds:uri="c44a7ba3-636f-4fba-a8e0-33bb6dfc961b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79f1c729-d46a-490c-82a8-668350f268e1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F4F16F8F-1203-442E-A7FA-A5363241367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Madison</Template>
  <TotalTime>1591</TotalTime>
  <Words>248</Words>
  <Application>Microsoft Office PowerPoint</Application>
  <PresentationFormat>Widescreen</PresentationFormat>
  <Paragraphs>57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MS Shell Dlg 2</vt:lpstr>
      <vt:lpstr>Verdana</vt:lpstr>
      <vt:lpstr>Wingdings</vt:lpstr>
      <vt:lpstr>Wingdings 3</vt:lpstr>
      <vt:lpstr>Madison</vt:lpstr>
      <vt:lpstr>Mary Moody Award Recipients</vt:lpstr>
      <vt:lpstr>Darnell Hudson, CMA(AAMA) 2000 Burke Chapter</vt:lpstr>
      <vt:lpstr>Carla Gordan, CMA(AAMA) 2002 Union County Chapter (Picture not available)</vt:lpstr>
      <vt:lpstr>Ann Stroup, CMA(AAMA) 2004 </vt:lpstr>
      <vt:lpstr>2007 No Award Given</vt:lpstr>
      <vt:lpstr>PowerPoint Presentation</vt:lpstr>
      <vt:lpstr>Jean Migliarini, CMA(AAMA) 2013 Haywood Chapter</vt:lpstr>
      <vt:lpstr>Vicki  Shuping,  CMA(AAMA) 2016 Burke Chapter </vt:lpstr>
      <vt:lpstr>Linda Eaton, CMA(AAMA) 2019 Surry Chapter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Mary Moody Award Recipients</dc:title>
  <dc:creator>Shuping, Vicki</dc:creator>
  <cp:lastModifiedBy>Shuping, Vicki</cp:lastModifiedBy>
  <cp:revision>3</cp:revision>
  <dcterms:created xsi:type="dcterms:W3CDTF">2022-03-10T01:04:42Z</dcterms:created>
  <dcterms:modified xsi:type="dcterms:W3CDTF">2023-05-15T17:24:40Z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0x010100E5BB719D4EEDA4499A3D33CD818C15CD</vt:lpwstr>
  </property>
</Properties>
</file>